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355" r:id="rId3"/>
    <p:sldId id="398" r:id="rId4"/>
  </p:sldIdLst>
  <p:sldSz cx="9144000" cy="6858000" type="screen4x3"/>
  <p:notesSz cx="7102475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0000"/>
    <a:srgbClr val="99FF33"/>
    <a:srgbClr val="000000"/>
    <a:srgbClr val="99FFCC"/>
    <a:srgbClr val="FF9933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79" autoAdjust="0"/>
    <p:restoredTop sz="98413" autoAdjust="0"/>
  </p:normalViewPr>
  <p:slideViewPr>
    <p:cSldViewPr>
      <p:cViewPr>
        <p:scale>
          <a:sx n="90" d="100"/>
          <a:sy n="90" d="100"/>
        </p:scale>
        <p:origin x="-7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649EC089-CC5D-41B6-B25E-B74B1AA787C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88FB6-C3E7-4903-9B7D-C9A8A9F8969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02D7C-08FF-43D1-8909-263D30CC15D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A25FC-AA58-4041-8833-AB622E7576C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912B4-6285-4696-A606-1147E8ADA1B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93C76-9015-4013-A60F-7DDE2270B5E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C5149-395F-461B-8607-D71A7CF6EDB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D7549-A23E-42D7-BDF9-2795F5EB2E9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82B74-D9E1-4268-81C0-342B44BB306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B9298-3CCB-4450-B143-4757F3C3E86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859E6-F904-4D9A-B642-F1CC8C8BE31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5B38F-2458-4F6A-A26F-A724F4F6B65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5C0DD03-2DEE-4F58-90F0-37B301071BA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1031" name="80 Imagen" descr="Imagen1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59675" y="0"/>
            <a:ext cx="1584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5 Grupo"/>
          <p:cNvGrpSpPr>
            <a:grpSpLocks/>
          </p:cNvGrpSpPr>
          <p:nvPr/>
        </p:nvGrpSpPr>
        <p:grpSpPr bwMode="auto">
          <a:xfrm>
            <a:off x="1681163" y="188913"/>
            <a:ext cx="5699125" cy="1651000"/>
            <a:chOff x="2311400" y="783726"/>
            <a:chExt cx="8382000" cy="3146425"/>
          </a:xfrm>
        </p:grpSpPr>
        <p:pic>
          <p:nvPicPr>
            <p:cNvPr id="13317" name="Picture 1"/>
            <p:cNvPicPr>
              <a:picLocks noChangeAspect="1" noChangeArrowheads="1"/>
            </p:cNvPicPr>
            <p:nvPr/>
          </p:nvPicPr>
          <p:blipFill>
            <a:blip r:embed="rId2" cstate="print"/>
            <a:srcRect b="29257"/>
            <a:stretch>
              <a:fillRect/>
            </a:stretch>
          </p:blipFill>
          <p:spPr bwMode="auto">
            <a:xfrm>
              <a:off x="2913063" y="2690314"/>
              <a:ext cx="7178675" cy="12398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13318" name="Imagen 4" descr="moder.png"/>
            <p:cNvPicPr>
              <a:picLocks noChangeAspect="1"/>
            </p:cNvPicPr>
            <p:nvPr/>
          </p:nvPicPr>
          <p:blipFill>
            <a:blip r:embed="rId3" cstate="print">
              <a:lum bright="-32000" contrast="-100000"/>
            </a:blip>
            <a:srcRect/>
            <a:stretch>
              <a:fillRect/>
            </a:stretch>
          </p:blipFill>
          <p:spPr bwMode="auto">
            <a:xfrm>
              <a:off x="2311400" y="783726"/>
              <a:ext cx="8382000" cy="1330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316" name="Rectangle 2"/>
          <p:cNvSpPr txBox="1">
            <a:spLocks noChangeArrowheads="1"/>
          </p:cNvSpPr>
          <p:nvPr/>
        </p:nvSpPr>
        <p:spPr bwMode="auto">
          <a:xfrm>
            <a:off x="41275" y="2420938"/>
            <a:ext cx="8994775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_tradnl" sz="4400" b="1">
                <a:solidFill>
                  <a:srgbClr val="003399"/>
                </a:solidFill>
                <a:latin typeface="Gill Sans"/>
                <a:ea typeface="ヒラギノ角ゴ ProN W3"/>
                <a:cs typeface="ヒラギノ角ゴ ProN W3"/>
                <a:sym typeface="Gill Sans"/>
              </a:rPr>
              <a:t>Mapa Estratégico</a:t>
            </a:r>
            <a:br>
              <a:rPr lang="es-ES_tradnl" sz="4400" b="1">
                <a:solidFill>
                  <a:srgbClr val="003399"/>
                </a:solidFill>
                <a:latin typeface="Gill Sans"/>
                <a:ea typeface="ヒラギノ角ゴ ProN W3"/>
                <a:cs typeface="ヒラギノ角ゴ ProN W3"/>
                <a:sym typeface="Gill Sans"/>
              </a:rPr>
            </a:br>
            <a:r>
              <a:rPr lang="es-ES_tradnl" sz="3200" b="1">
                <a:solidFill>
                  <a:srgbClr val="003399"/>
                </a:solidFill>
                <a:latin typeface="Gill Sans"/>
                <a:ea typeface="ヒラギノ角ゴ ProN W3"/>
                <a:cs typeface="ヒラギノ角ゴ ProN W3"/>
                <a:sym typeface="Gill Sans"/>
              </a:rPr>
              <a:t>Dirección Obras Portuarias</a:t>
            </a:r>
            <a:endParaRPr lang="es-ES_tradnl" sz="4400" b="1">
              <a:solidFill>
                <a:srgbClr val="003399"/>
              </a:solidFill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  <p:pic>
        <p:nvPicPr>
          <p:cNvPr id="7" name="Imagen 1" descr="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38" y="0"/>
            <a:ext cx="56356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3"/>
          <p:cNvSpPr>
            <a:spLocks noChangeArrowheads="1"/>
          </p:cNvSpPr>
          <p:nvPr/>
        </p:nvSpPr>
        <p:spPr bwMode="auto">
          <a:xfrm>
            <a:off x="214313" y="1304925"/>
            <a:ext cx="8642350" cy="4481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30039" tIns="65020" rIns="130039" bIns="65020"/>
          <a:lstStyle/>
          <a:p>
            <a:pPr marL="487363" indent="-487363" algn="ctr" defTabSz="1300163">
              <a:lnSpc>
                <a:spcPct val="80000"/>
              </a:lnSpc>
              <a:spcBef>
                <a:spcPct val="20000"/>
              </a:spcBef>
            </a:pPr>
            <a:r>
              <a:rPr lang="es-ES" sz="2000" b="1" dirty="0">
                <a:solidFill>
                  <a:srgbClr val="000000"/>
                </a:solidFill>
                <a:sym typeface="Gill Sans"/>
              </a:rPr>
              <a:t>Misión</a:t>
            </a:r>
          </a:p>
          <a:p>
            <a:pPr marL="487363" indent="-487363" algn="ctr" defTabSz="1300163">
              <a:lnSpc>
                <a:spcPct val="80000"/>
              </a:lnSpc>
              <a:spcBef>
                <a:spcPct val="20000"/>
              </a:spcBef>
            </a:pPr>
            <a:endParaRPr lang="es-ES" sz="2000" b="1" dirty="0">
              <a:solidFill>
                <a:srgbClr val="000000"/>
              </a:solidFill>
              <a:sym typeface="Gill Sans"/>
            </a:endParaRPr>
          </a:p>
          <a:p>
            <a:pPr marL="487363" indent="-487363" algn="just" defTabSz="1300163">
              <a:lnSpc>
                <a:spcPct val="80000"/>
              </a:lnSpc>
              <a:spcBef>
                <a:spcPct val="20000"/>
              </a:spcBef>
            </a:pPr>
            <a:r>
              <a:rPr lang="es-ES" dirty="0">
                <a:solidFill>
                  <a:srgbClr val="000000"/>
                </a:solidFill>
                <a:sym typeface="Gill Sans"/>
              </a:rPr>
              <a:t>	</a:t>
            </a:r>
            <a:r>
              <a:rPr lang="es-ES" dirty="0" smtClean="0">
                <a:solidFill>
                  <a:schemeClr val="tx2"/>
                </a:solidFill>
              </a:rPr>
              <a:t>Proveer </a:t>
            </a:r>
            <a:r>
              <a:rPr lang="es-ES" dirty="0" smtClean="0">
                <a:solidFill>
                  <a:schemeClr val="tx2"/>
                </a:solidFill>
              </a:rPr>
              <a:t>a la ciudadanía servicios de infraestructura portuaria y costera, marítima, fluvial y lacustre, necesarios para el mejoramiento de la calidad de vida, el desarrollo socioeconómico del país y su integración física nacional e internacional.</a:t>
            </a:r>
            <a:endParaRPr lang="es-ES" dirty="0">
              <a:solidFill>
                <a:schemeClr val="bg2"/>
              </a:solidFill>
            </a:endParaRPr>
          </a:p>
          <a:p>
            <a:pPr marL="487363" indent="-487363" algn="just" defTabSz="1300163">
              <a:lnSpc>
                <a:spcPct val="80000"/>
              </a:lnSpc>
              <a:spcBef>
                <a:spcPct val="20000"/>
              </a:spcBef>
            </a:pPr>
            <a:endParaRPr lang="es-ES" dirty="0">
              <a:solidFill>
                <a:srgbClr val="000000"/>
              </a:solidFill>
              <a:sym typeface="Gill Sans"/>
            </a:endParaRPr>
          </a:p>
          <a:p>
            <a:pPr marL="487363" indent="-487363" algn="ctr" defTabSz="1300163">
              <a:lnSpc>
                <a:spcPct val="80000"/>
              </a:lnSpc>
              <a:spcBef>
                <a:spcPct val="20000"/>
              </a:spcBef>
            </a:pPr>
            <a:endParaRPr lang="es-ES" sz="2000" b="1" dirty="0">
              <a:solidFill>
                <a:srgbClr val="000000"/>
              </a:solidFill>
              <a:sym typeface="Gill Sans"/>
            </a:endParaRPr>
          </a:p>
          <a:p>
            <a:pPr marL="487363" indent="-487363" algn="ctr" defTabSz="1300163">
              <a:lnSpc>
                <a:spcPct val="80000"/>
              </a:lnSpc>
              <a:spcBef>
                <a:spcPct val="20000"/>
              </a:spcBef>
            </a:pPr>
            <a:r>
              <a:rPr lang="es-ES" sz="2000" b="1" dirty="0">
                <a:solidFill>
                  <a:srgbClr val="000000"/>
                </a:solidFill>
                <a:sym typeface="Gill Sans"/>
              </a:rPr>
              <a:t>Visión</a:t>
            </a:r>
          </a:p>
          <a:p>
            <a:pPr marL="487363" indent="-487363" algn="just" defTabSz="1300163">
              <a:lnSpc>
                <a:spcPct val="80000"/>
              </a:lnSpc>
              <a:spcBef>
                <a:spcPct val="20000"/>
              </a:spcBef>
            </a:pPr>
            <a:r>
              <a:rPr lang="es-ES" sz="2000" b="1" dirty="0">
                <a:solidFill>
                  <a:srgbClr val="000000"/>
                </a:solidFill>
                <a:sym typeface="Gill Sans"/>
              </a:rPr>
              <a:t>	</a:t>
            </a:r>
            <a:endParaRPr lang="es-MX" dirty="0">
              <a:solidFill>
                <a:schemeClr val="tx2"/>
              </a:solidFill>
            </a:endParaRPr>
          </a:p>
          <a:p>
            <a:pPr marL="487363" indent="-487363" algn="just" defTabSz="1300163">
              <a:lnSpc>
                <a:spcPct val="80000"/>
              </a:lnSpc>
              <a:spcBef>
                <a:spcPct val="20000"/>
              </a:spcBef>
            </a:pPr>
            <a:r>
              <a:rPr lang="es-MX" dirty="0">
                <a:solidFill>
                  <a:schemeClr val="tx2"/>
                </a:solidFill>
              </a:rPr>
              <a:t>	</a:t>
            </a:r>
            <a:r>
              <a:rPr lang="es-ES" dirty="0">
                <a:solidFill>
                  <a:schemeClr val="tx2"/>
                </a:solidFill>
              </a:rPr>
              <a:t> Aportar al desarrollo económico, la integración física y social de los ciudadanos y ciudadanas del litoral marítimo, fluvial y lacustre, siendo reconocido por valorar el medio ambiente, los niveles de vida, la equidad, la vocación productiva del territorio y la identidad local, con </a:t>
            </a:r>
            <a:r>
              <a:rPr lang="es-ES" dirty="0" smtClean="0">
                <a:solidFill>
                  <a:schemeClr val="tx2"/>
                </a:solidFill>
              </a:rPr>
              <a:t>funcionarios y funcionarias calificados/as </a:t>
            </a:r>
            <a:r>
              <a:rPr lang="es-ES" dirty="0">
                <a:solidFill>
                  <a:schemeClr val="tx2"/>
                </a:solidFill>
              </a:rPr>
              <a:t>y </a:t>
            </a:r>
            <a:r>
              <a:rPr lang="es-ES" dirty="0" smtClean="0">
                <a:solidFill>
                  <a:schemeClr val="tx2"/>
                </a:solidFill>
              </a:rPr>
              <a:t>comprometidos/as.</a:t>
            </a:r>
            <a:endParaRPr lang="es-MX" sz="1600" dirty="0">
              <a:solidFill>
                <a:schemeClr val="bg2"/>
              </a:solidFill>
            </a:endParaRPr>
          </a:p>
          <a:p>
            <a:pPr marL="487363" indent="-487363" algn="ctr" defTabSz="1300163">
              <a:lnSpc>
                <a:spcPct val="80000"/>
              </a:lnSpc>
              <a:spcBef>
                <a:spcPct val="20000"/>
              </a:spcBef>
            </a:pPr>
            <a:endParaRPr lang="es-ES" sz="1600" b="1" dirty="0">
              <a:solidFill>
                <a:schemeClr val="bg2"/>
              </a:solidFill>
              <a:sym typeface="Gill Sans"/>
            </a:endParaRPr>
          </a:p>
          <a:p>
            <a:pPr marL="487363" indent="-487363" algn="just" defTabSz="1300163">
              <a:lnSpc>
                <a:spcPct val="80000"/>
              </a:lnSpc>
              <a:spcBef>
                <a:spcPct val="20000"/>
              </a:spcBef>
            </a:pPr>
            <a:endParaRPr lang="es-ES" sz="1600" dirty="0">
              <a:solidFill>
                <a:schemeClr val="tx2"/>
              </a:solidFill>
              <a:sym typeface="Gill Sans"/>
            </a:endParaRPr>
          </a:p>
          <a:p>
            <a:pPr marL="487363" indent="-487363" algn="just" defTabSz="1300163">
              <a:lnSpc>
                <a:spcPct val="80000"/>
              </a:lnSpc>
              <a:spcBef>
                <a:spcPct val="20000"/>
              </a:spcBef>
            </a:pPr>
            <a:endParaRPr lang="es-ES" sz="1600" dirty="0">
              <a:solidFill>
                <a:schemeClr val="tx2"/>
              </a:solidFill>
              <a:sym typeface="Gill Sans"/>
            </a:endParaRPr>
          </a:p>
          <a:p>
            <a:pPr marL="487363" indent="-487363" algn="just" defTabSz="1300163">
              <a:lnSpc>
                <a:spcPct val="80000"/>
              </a:lnSpc>
              <a:spcBef>
                <a:spcPct val="20000"/>
              </a:spcBef>
            </a:pPr>
            <a:endParaRPr lang="es-ES" sz="1600" dirty="0">
              <a:solidFill>
                <a:schemeClr val="tx2"/>
              </a:solidFill>
              <a:sym typeface="Gill Sans"/>
            </a:endParaRPr>
          </a:p>
          <a:p>
            <a:pPr marL="487363" indent="-487363" algn="just" defTabSz="1300163">
              <a:lnSpc>
                <a:spcPct val="80000"/>
              </a:lnSpc>
              <a:spcBef>
                <a:spcPct val="20000"/>
              </a:spcBef>
            </a:pPr>
            <a:endParaRPr lang="es-ES" sz="1600" dirty="0">
              <a:solidFill>
                <a:srgbClr val="000000"/>
              </a:solidFill>
              <a:sym typeface="Gill Sans"/>
            </a:endParaRPr>
          </a:p>
          <a:p>
            <a:pPr marL="487363" indent="-487363" algn="just" defTabSz="1300163">
              <a:lnSpc>
                <a:spcPct val="80000"/>
              </a:lnSpc>
              <a:spcBef>
                <a:spcPct val="20000"/>
              </a:spcBef>
            </a:pPr>
            <a:endParaRPr lang="es-ES" sz="1600" dirty="0">
              <a:solidFill>
                <a:srgbClr val="000000"/>
              </a:solidFill>
              <a:sym typeface="Gill Sans"/>
            </a:endParaRP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857250" y="500063"/>
            <a:ext cx="7072313" cy="5000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3005" tIns="65020" rIns="13005" bIns="65020"/>
          <a:lstStyle/>
          <a:p>
            <a:pPr algn="ctr">
              <a:spcBef>
                <a:spcPct val="50000"/>
              </a:spcBef>
              <a:defRPr/>
            </a:pPr>
            <a:r>
              <a:rPr lang="es-CL" b="1" i="1" dirty="0">
                <a:solidFill>
                  <a:schemeClr val="tx1"/>
                </a:solidFill>
                <a:latin typeface="Calibri" pitchFamily="34" charset="0"/>
                <a:sym typeface="Gill Sans" pitchFamily="34" charset="0"/>
              </a:rPr>
              <a:t>Dirección Obras Portuarias</a:t>
            </a:r>
            <a:endParaRPr lang="es-ES" b="1" i="1" dirty="0">
              <a:solidFill>
                <a:schemeClr val="tx1"/>
              </a:solidFill>
              <a:latin typeface="Calibri" pitchFamily="34" charset="0"/>
              <a:sym typeface="Gill Sans" pitchFamily="34" charset="0"/>
            </a:endParaRPr>
          </a:p>
        </p:txBody>
      </p:sp>
      <p:pic>
        <p:nvPicPr>
          <p:cNvPr id="4" name="Imagen 1" descr="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8" y="0"/>
            <a:ext cx="56356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Text Box 61"/>
          <p:cNvGrpSpPr>
            <a:grpSpLocks/>
          </p:cNvGrpSpPr>
          <p:nvPr/>
        </p:nvGrpSpPr>
        <p:grpSpPr bwMode="auto">
          <a:xfrm>
            <a:off x="28575" y="325438"/>
            <a:ext cx="9096375" cy="866775"/>
            <a:chOff x="495" y="300"/>
            <a:chExt cx="5733" cy="721"/>
          </a:xfrm>
        </p:grpSpPr>
        <p:pic>
          <p:nvPicPr>
            <p:cNvPr id="31847" name="Text Box 61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5" y="300"/>
              <a:ext cx="5733" cy="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15" name="Text Box 7"/>
            <p:cNvSpPr txBox="1">
              <a:spLocks noChangeArrowheads="1"/>
            </p:cNvSpPr>
            <p:nvPr/>
          </p:nvSpPr>
          <p:spPr bwMode="auto">
            <a:xfrm>
              <a:off x="909" y="326"/>
              <a:ext cx="5196" cy="495"/>
            </a:xfrm>
            <a:prstGeom prst="rect">
              <a:avLst/>
            </a:prstGeom>
            <a:ln>
              <a:solidFill>
                <a:schemeClr val="bg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30039" tIns="65020" rIns="130039" bIns="65020" anchor="ctr" anchorCtr="1"/>
            <a:lstStyle/>
            <a:p>
              <a:pPr algn="ctr">
                <a:defRPr/>
              </a:pPr>
              <a:r>
                <a:rPr lang="es-ES" sz="1100" b="1" dirty="0">
                  <a:solidFill>
                    <a:schemeClr val="tx1"/>
                  </a:solidFill>
                  <a:latin typeface="Calibri" pitchFamily="34" charset="0"/>
                  <a:ea typeface="ヒラギノ角ゴ ProN W3"/>
                  <a:cs typeface="ヒラギノ角ゴ ProN W3"/>
                  <a:sym typeface="Gill Sans"/>
                </a:rPr>
                <a:t>Aportar al desarrollo económico, la integración física y social de los ciudadanos y ciudadanas del litoral marítimo, fluvial y lacustre, siendo reconocido por valorar el medio ambiente, los niveles de vida, la equidad, la vocación productiva del territorio y la identidad local, con funcionarios calificados y comprometidos.</a:t>
              </a:r>
            </a:p>
          </p:txBody>
        </p:sp>
      </p:grpSp>
      <p:sp>
        <p:nvSpPr>
          <p:cNvPr id="13319" name="Text Box 9"/>
          <p:cNvSpPr txBox="1">
            <a:spLocks noChangeArrowheads="1"/>
          </p:cNvSpPr>
          <p:nvPr/>
        </p:nvSpPr>
        <p:spPr bwMode="auto">
          <a:xfrm>
            <a:off x="2308225" y="55563"/>
            <a:ext cx="4927600" cy="2603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3005" tIns="65020" rIns="13005" bIns="65020" anchor="ctr"/>
          <a:lstStyle/>
          <a:p>
            <a:pPr algn="ctr">
              <a:spcBef>
                <a:spcPct val="50000"/>
              </a:spcBef>
              <a:defRPr/>
            </a:pPr>
            <a:r>
              <a:rPr lang="es-CL" sz="1200" b="1" dirty="0">
                <a:solidFill>
                  <a:schemeClr val="bg2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Mapa Estratégico DOP </a:t>
            </a:r>
            <a:r>
              <a:rPr lang="es-CL" sz="1200" b="1" dirty="0" smtClean="0">
                <a:solidFill>
                  <a:schemeClr val="bg2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– Julio 2010</a:t>
            </a:r>
          </a:p>
        </p:txBody>
      </p:sp>
      <p:sp>
        <p:nvSpPr>
          <p:cNvPr id="31748" name="Text Box 7"/>
          <p:cNvSpPr txBox="1">
            <a:spLocks noChangeArrowheads="1"/>
          </p:cNvSpPr>
          <p:nvPr/>
        </p:nvSpPr>
        <p:spPr bwMode="auto">
          <a:xfrm>
            <a:off x="703263" y="85725"/>
            <a:ext cx="1296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rIns="9144"/>
          <a:lstStyle/>
          <a:p>
            <a:pPr>
              <a:spcBef>
                <a:spcPct val="50000"/>
              </a:spcBef>
            </a:pPr>
            <a:r>
              <a:rPr lang="es-CL" sz="1200" b="1">
                <a:latin typeface="Calibri" pitchFamily="34" charset="0"/>
              </a:rPr>
              <a:t>Resultados: </a:t>
            </a:r>
            <a:endParaRPr lang="es-ES" sz="1200" b="1">
              <a:latin typeface="Calibri" pitchFamily="34" charset="0"/>
            </a:endParaRPr>
          </a:p>
        </p:txBody>
      </p:sp>
      <p:sp>
        <p:nvSpPr>
          <p:cNvPr id="10256" name="Text Box 58"/>
          <p:cNvSpPr txBox="1">
            <a:spLocks noChangeArrowheads="1"/>
          </p:cNvSpPr>
          <p:nvPr/>
        </p:nvSpPr>
        <p:spPr bwMode="auto">
          <a:xfrm>
            <a:off x="79374" y="1018032"/>
            <a:ext cx="2492362" cy="696456"/>
          </a:xfrm>
          <a:prstGeom prst="rect">
            <a:avLst/>
          </a:prstGeom>
          <a:solidFill>
            <a:schemeClr val="accent6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anchor="ctr" anchorCtr="1"/>
          <a:lstStyle/>
          <a:p>
            <a:pPr algn="ctr">
              <a:spcBef>
                <a:spcPct val="50000"/>
              </a:spcBef>
              <a:defRPr/>
            </a:pPr>
            <a:r>
              <a:rPr lang="es-ES" sz="1100" b="1" dirty="0">
                <a:solidFill>
                  <a:schemeClr val="bg1"/>
                </a:solidFill>
                <a:latin typeface="Calibri" pitchFamily="34" charset="0"/>
                <a:cs typeface="Tahoma" pitchFamily="34" charset="0"/>
              </a:rPr>
              <a:t>R1- Contribuir el desarrollo del potencial económico del país para el turismo, comercio exterior, cabotaje y pesca con visión integradora  y de largo plazo </a:t>
            </a:r>
          </a:p>
        </p:txBody>
      </p:sp>
      <p:sp>
        <p:nvSpPr>
          <p:cNvPr id="10257" name="Text Box 59"/>
          <p:cNvSpPr txBox="1">
            <a:spLocks noChangeArrowheads="1"/>
          </p:cNvSpPr>
          <p:nvPr/>
        </p:nvSpPr>
        <p:spPr bwMode="auto">
          <a:xfrm>
            <a:off x="2643174" y="1018032"/>
            <a:ext cx="2286016" cy="696456"/>
          </a:xfrm>
          <a:prstGeom prst="rect">
            <a:avLst/>
          </a:prstGeom>
          <a:solidFill>
            <a:schemeClr val="accent6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spcBef>
                <a:spcPct val="50000"/>
              </a:spcBef>
              <a:defRPr/>
            </a:pPr>
            <a:r>
              <a:rPr lang="es-ES" sz="1100" b="1" dirty="0">
                <a:solidFill>
                  <a:schemeClr val="bg1"/>
                </a:solidFill>
                <a:latin typeface="Calibri" pitchFamily="34" charset="0"/>
              </a:rPr>
              <a:t>R2- Contribuir al desarrollo humano y mejorar la calidad de vida, integrando zonas aisladas y generando espacios públicos costeros</a:t>
            </a:r>
          </a:p>
        </p:txBody>
      </p:sp>
      <p:sp>
        <p:nvSpPr>
          <p:cNvPr id="10258" name="Text Box 59"/>
          <p:cNvSpPr txBox="1">
            <a:spLocks noChangeArrowheads="1"/>
          </p:cNvSpPr>
          <p:nvPr/>
        </p:nvSpPr>
        <p:spPr bwMode="auto">
          <a:xfrm>
            <a:off x="5000628" y="1018032"/>
            <a:ext cx="2070772" cy="696456"/>
          </a:xfrm>
          <a:prstGeom prst="rect">
            <a:avLst/>
          </a:prstGeom>
          <a:solidFill>
            <a:schemeClr val="accent6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spcBef>
                <a:spcPct val="50000"/>
              </a:spcBef>
              <a:defRPr/>
            </a:pPr>
            <a:r>
              <a:rPr lang="es-ES" sz="1100" b="1" dirty="0">
                <a:solidFill>
                  <a:schemeClr val="bg1"/>
                </a:solidFill>
                <a:latin typeface="Calibri" pitchFamily="34" charset="0"/>
              </a:rPr>
              <a:t>R3- Contribuir a la protección del medioambiente.</a:t>
            </a:r>
          </a:p>
        </p:txBody>
      </p:sp>
      <p:sp>
        <p:nvSpPr>
          <p:cNvPr id="10259" name="Text Box 60"/>
          <p:cNvSpPr txBox="1">
            <a:spLocks noChangeArrowheads="1"/>
          </p:cNvSpPr>
          <p:nvPr/>
        </p:nvSpPr>
        <p:spPr bwMode="auto">
          <a:xfrm>
            <a:off x="7123130" y="1018032"/>
            <a:ext cx="1981183" cy="696456"/>
          </a:xfrm>
          <a:prstGeom prst="rect">
            <a:avLst/>
          </a:prstGeom>
          <a:solidFill>
            <a:schemeClr val="accent6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" rIns="3600" anchor="ctr" anchorCtr="1"/>
          <a:lstStyle/>
          <a:p>
            <a:pPr algn="ctr">
              <a:spcBef>
                <a:spcPct val="20000"/>
              </a:spcBef>
              <a:defRPr/>
            </a:pPr>
            <a:r>
              <a:rPr lang="es-ES" sz="1100" b="1" dirty="0">
                <a:solidFill>
                  <a:schemeClr val="bg1"/>
                </a:solidFill>
                <a:latin typeface="Calibri" pitchFamily="34" charset="0"/>
              </a:rPr>
              <a:t>R4-Lograr estándares de eficiencia en el uso de los recursos.</a:t>
            </a:r>
            <a:endParaRPr lang="es-CL" sz="11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1761" name="Text Box 11"/>
          <p:cNvSpPr txBox="1">
            <a:spLocks noChangeArrowheads="1"/>
          </p:cNvSpPr>
          <p:nvPr/>
        </p:nvSpPr>
        <p:spPr bwMode="auto">
          <a:xfrm>
            <a:off x="65088" y="1624013"/>
            <a:ext cx="243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rIns="9144"/>
          <a:lstStyle/>
          <a:p>
            <a:pPr>
              <a:spcBef>
                <a:spcPct val="50000"/>
              </a:spcBef>
            </a:pPr>
            <a:r>
              <a:rPr lang="es-CL" sz="1200" b="1">
                <a:latin typeface="Calibri" pitchFamily="34" charset="0"/>
              </a:rPr>
              <a:t>Propuesta de valor MOP:</a:t>
            </a:r>
            <a:endParaRPr lang="es-ES" sz="1200" b="1">
              <a:latin typeface="Calibri" pitchFamily="34" charset="0"/>
            </a:endParaRPr>
          </a:p>
        </p:txBody>
      </p:sp>
      <p:sp>
        <p:nvSpPr>
          <p:cNvPr id="22595" name="Text Box 11"/>
          <p:cNvSpPr txBox="1">
            <a:spLocks noChangeArrowheads="1"/>
          </p:cNvSpPr>
          <p:nvPr/>
        </p:nvSpPr>
        <p:spPr bwMode="auto">
          <a:xfrm>
            <a:off x="71406" y="1855768"/>
            <a:ext cx="4675504" cy="644538"/>
          </a:xfrm>
          <a:prstGeom prst="rect">
            <a:avLst/>
          </a:prstGeom>
          <a:solidFill>
            <a:srgbClr val="8FE2FF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4" rIns="9144" anchor="ctr"/>
          <a:lstStyle/>
          <a:p>
            <a:pPr algn="ctr">
              <a:defRPr/>
            </a:pPr>
            <a:r>
              <a:rPr lang="es-ES" sz="1200" dirty="0">
                <a:solidFill>
                  <a:schemeClr val="tx1"/>
                </a:solidFill>
                <a:latin typeface="Calibri" pitchFamily="34" charset="0"/>
              </a:rPr>
              <a:t>PV1-</a:t>
            </a:r>
            <a:r>
              <a:rPr lang="es-ES" sz="1200" dirty="0">
                <a:solidFill>
                  <a:prstClr val="black"/>
                </a:solidFill>
                <a:latin typeface="Calibri" pitchFamily="34" charset="0"/>
              </a:rPr>
              <a:t> Desarrollar una gestión del </a:t>
            </a:r>
            <a:r>
              <a:rPr lang="es-ES" sz="1200" dirty="0">
                <a:solidFill>
                  <a:schemeClr val="tx1"/>
                </a:solidFill>
                <a:latin typeface="Calibri" pitchFamily="34" charset="0"/>
              </a:rPr>
              <a:t>Servicio transparente</a:t>
            </a:r>
            <a:r>
              <a:rPr lang="es-ES" sz="1200" dirty="0">
                <a:solidFill>
                  <a:prstClr val="black"/>
                </a:solidFill>
                <a:latin typeface="Calibri" pitchFamily="34" charset="0"/>
              </a:rPr>
              <a:t>, excelencia técnica, participativa, eficiente y eficaz</a:t>
            </a:r>
            <a:r>
              <a:rPr lang="es-ES" sz="1200" b="1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s-ES" sz="1200" dirty="0">
                <a:solidFill>
                  <a:prstClr val="black"/>
                </a:solidFill>
                <a:latin typeface="Calibri" pitchFamily="34" charset="0"/>
              </a:rPr>
              <a:t>en el ámbito portuario y costero</a:t>
            </a:r>
            <a:endParaRPr lang="es-ES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2597" name="Text Box 11"/>
          <p:cNvSpPr txBox="1">
            <a:spLocks noChangeArrowheads="1"/>
          </p:cNvSpPr>
          <p:nvPr/>
        </p:nvSpPr>
        <p:spPr bwMode="auto">
          <a:xfrm>
            <a:off x="5000628" y="1857364"/>
            <a:ext cx="3786214" cy="642942"/>
          </a:xfrm>
          <a:prstGeom prst="rect">
            <a:avLst/>
          </a:prstGeom>
          <a:solidFill>
            <a:srgbClr val="8FE2FF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4" rIns="9144" anchor="ctr"/>
          <a:lstStyle/>
          <a:p>
            <a:pPr algn="ctr">
              <a:spcBef>
                <a:spcPct val="50000"/>
              </a:spcBef>
              <a:defRPr/>
            </a:pPr>
            <a:r>
              <a:rPr lang="es-ES" sz="1200" dirty="0">
                <a:solidFill>
                  <a:schemeClr val="tx1"/>
                </a:solidFill>
                <a:latin typeface="Calibri" pitchFamily="34" charset="0"/>
              </a:rPr>
              <a:t>PV2- Proveer, mantener y velar por servicios de infraestructura portuaria y costera   de calidad, con  oportunidad y sustentabilidad.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4572001" y="2643182"/>
            <a:ext cx="4571999" cy="1714512"/>
          </a:xfrm>
          <a:prstGeom prst="rect">
            <a:avLst/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 eaLnBrk="0" hangingPunct="0">
              <a:defRPr/>
            </a:pPr>
            <a:endParaRPr lang="es-ES" sz="2800" b="1">
              <a:latin typeface="Calibri" pitchFamily="34" charset="0"/>
            </a:endParaRPr>
          </a:p>
        </p:txBody>
      </p:sp>
      <p:sp>
        <p:nvSpPr>
          <p:cNvPr id="23" name="22 Rectángulo"/>
          <p:cNvSpPr/>
          <p:nvPr/>
        </p:nvSpPr>
        <p:spPr bwMode="auto">
          <a:xfrm>
            <a:off x="30480" y="2643182"/>
            <a:ext cx="4500562" cy="1714512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 eaLnBrk="0" hangingPunct="0">
              <a:defRPr/>
            </a:pPr>
            <a:endParaRPr lang="es-ES" sz="2800" b="1">
              <a:latin typeface="Calibri" pitchFamily="34" charset="0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214282" y="4496459"/>
            <a:ext cx="8715436" cy="714380"/>
          </a:xfrm>
          <a:prstGeom prst="rect">
            <a:avLst/>
          </a:prstGeom>
          <a:solidFill>
            <a:srgbClr val="006F9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 eaLnBrk="0" hangingPunct="0">
              <a:defRPr/>
            </a:pPr>
            <a:endParaRPr lang="es-ES" sz="2800" b="1">
              <a:latin typeface="Calibri" pitchFamily="34" charset="0"/>
            </a:endParaRPr>
          </a:p>
        </p:txBody>
      </p:sp>
      <p:sp>
        <p:nvSpPr>
          <p:cNvPr id="31777" name="Line 6"/>
          <p:cNvSpPr>
            <a:spLocks noChangeShapeType="1"/>
          </p:cNvSpPr>
          <p:nvPr/>
        </p:nvSpPr>
        <p:spPr bwMode="auto">
          <a:xfrm>
            <a:off x="0" y="2500313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1778" name="Text Box 8"/>
          <p:cNvSpPr txBox="1">
            <a:spLocks noChangeArrowheads="1"/>
          </p:cNvSpPr>
          <p:nvPr/>
        </p:nvSpPr>
        <p:spPr bwMode="auto">
          <a:xfrm>
            <a:off x="71438" y="2428875"/>
            <a:ext cx="15478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rIns="9144"/>
          <a:lstStyle/>
          <a:p>
            <a:pPr>
              <a:spcBef>
                <a:spcPct val="50000"/>
              </a:spcBef>
            </a:pPr>
            <a:r>
              <a:rPr lang="es-CL" sz="1200" b="1">
                <a:latin typeface="Calibri" pitchFamily="34" charset="0"/>
              </a:rPr>
              <a:t>Procesos Internos:</a:t>
            </a:r>
            <a:endParaRPr lang="es-ES" sz="1200" b="1">
              <a:latin typeface="Calibri" pitchFamily="34" charset="0"/>
            </a:endParaRP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5929322" y="3143248"/>
            <a:ext cx="3143272" cy="455299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1000" dirty="0">
                <a:solidFill>
                  <a:schemeClr val="tx1"/>
                </a:solidFill>
                <a:latin typeface="Calibri" pitchFamily="34" charset="0"/>
              </a:rPr>
              <a:t>P6-Desarrollar procesos modernos y eficientes de explotación, mantenimiento y conservación de la infraestructura.</a:t>
            </a:r>
          </a:p>
        </p:txBody>
      </p:sp>
      <p:sp>
        <p:nvSpPr>
          <p:cNvPr id="29" name="Text Box 30"/>
          <p:cNvSpPr txBox="1">
            <a:spLocks noChangeArrowheads="1"/>
          </p:cNvSpPr>
          <p:nvPr/>
        </p:nvSpPr>
        <p:spPr bwMode="auto">
          <a:xfrm>
            <a:off x="5105403" y="4710773"/>
            <a:ext cx="3329011" cy="357190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1000" dirty="0">
                <a:solidFill>
                  <a:schemeClr val="tx1"/>
                </a:solidFill>
                <a:latin typeface="Calibri" pitchFamily="34" charset="0"/>
              </a:rPr>
              <a:t>P9- Implementar Gestión de Calidad en la provisión de  servicios de infraestructura.</a:t>
            </a:r>
          </a:p>
        </p:txBody>
      </p:sp>
      <p:sp>
        <p:nvSpPr>
          <p:cNvPr id="30" name="Text Box 67"/>
          <p:cNvSpPr txBox="1">
            <a:spLocks noChangeArrowheads="1"/>
          </p:cNvSpPr>
          <p:nvPr/>
        </p:nvSpPr>
        <p:spPr bwMode="auto">
          <a:xfrm>
            <a:off x="7151706" y="3714752"/>
            <a:ext cx="1992326" cy="642942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1000" dirty="0">
                <a:solidFill>
                  <a:schemeClr val="tx1"/>
                </a:solidFill>
                <a:latin typeface="Calibri" pitchFamily="34" charset="0"/>
              </a:rPr>
              <a:t>P5- Lograr eficiencia en los procesos de gestión de proyectos en su etapa de pre-diseño, diseño y construcción.</a:t>
            </a:r>
          </a:p>
        </p:txBody>
      </p:sp>
      <p:sp>
        <p:nvSpPr>
          <p:cNvPr id="31" name="Text Box 76"/>
          <p:cNvSpPr txBox="1">
            <a:spLocks noChangeArrowheads="1"/>
          </p:cNvSpPr>
          <p:nvPr/>
        </p:nvSpPr>
        <p:spPr bwMode="auto">
          <a:xfrm>
            <a:off x="1214414" y="4710773"/>
            <a:ext cx="3714776" cy="357190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1000" dirty="0">
                <a:solidFill>
                  <a:schemeClr val="tx1"/>
                </a:solidFill>
                <a:latin typeface="Calibri" pitchFamily="34" charset="0"/>
              </a:rPr>
              <a:t>P8- Fortalecer la transparencia de la gestión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2786050" y="4000504"/>
            <a:ext cx="2786082" cy="428628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1000" dirty="0">
                <a:solidFill>
                  <a:schemeClr val="tx1"/>
                </a:solidFill>
                <a:latin typeface="Calibri" pitchFamily="34" charset="0"/>
              </a:rPr>
              <a:t>P1- Desarrollar y/o mejorar procesos interactivos de comunicación, capacitación e involucramiento de grupos de interés</a:t>
            </a:r>
          </a:p>
        </p:txBody>
      </p:sp>
      <p:sp>
        <p:nvSpPr>
          <p:cNvPr id="33" name="Text Box 57"/>
          <p:cNvSpPr txBox="1">
            <a:spLocks noChangeArrowheads="1"/>
          </p:cNvSpPr>
          <p:nvPr/>
        </p:nvSpPr>
        <p:spPr bwMode="auto">
          <a:xfrm>
            <a:off x="1714480" y="3286124"/>
            <a:ext cx="2786082" cy="642942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1000" dirty="0">
                <a:solidFill>
                  <a:schemeClr val="tx1"/>
                </a:solidFill>
                <a:latin typeface="Calibri" pitchFamily="34" charset="0"/>
              </a:rPr>
              <a:t>P2- Contribuir al desarrollo de  políticas públicas y planificación  de  infraestructura portuaria y costera, en coordinación con   organizaciones publicas y privadas.</a:t>
            </a:r>
          </a:p>
        </p:txBody>
      </p:sp>
      <p:sp>
        <p:nvSpPr>
          <p:cNvPr id="34" name="Text Box 67"/>
          <p:cNvSpPr txBox="1">
            <a:spLocks noChangeArrowheads="1"/>
          </p:cNvSpPr>
          <p:nvPr/>
        </p:nvSpPr>
        <p:spPr bwMode="auto">
          <a:xfrm>
            <a:off x="5929322" y="2694268"/>
            <a:ext cx="3071834" cy="377542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1000" dirty="0">
                <a:solidFill>
                  <a:schemeClr val="tx1"/>
                </a:solidFill>
                <a:latin typeface="Calibri" pitchFamily="34" charset="0"/>
              </a:rPr>
              <a:t>P7- Mejorar procesos de fiscalización de los proyectos portuarios y costero de terceros.</a:t>
            </a:r>
            <a:endParaRPr lang="es-CL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5" name="Text Box 76"/>
          <p:cNvSpPr txBox="1">
            <a:spLocks noChangeArrowheads="1"/>
          </p:cNvSpPr>
          <p:nvPr/>
        </p:nvSpPr>
        <p:spPr bwMode="auto">
          <a:xfrm>
            <a:off x="1643042" y="2657467"/>
            <a:ext cx="3357586" cy="485781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1000" dirty="0">
                <a:solidFill>
                  <a:schemeClr val="tx1"/>
                </a:solidFill>
                <a:latin typeface="Calibri" pitchFamily="34" charset="0"/>
              </a:rPr>
              <a:t>P3- Contribuir al proceso integrado para obtener financiamiento y recursos para el plan de inversión y su operación</a:t>
            </a:r>
          </a:p>
        </p:txBody>
      </p:sp>
      <p:sp>
        <p:nvSpPr>
          <p:cNvPr id="31803" name="35 CuadroTexto"/>
          <p:cNvSpPr txBox="1">
            <a:spLocks noChangeArrowheads="1"/>
          </p:cNvSpPr>
          <p:nvPr/>
        </p:nvSpPr>
        <p:spPr bwMode="auto">
          <a:xfrm>
            <a:off x="15875" y="2714625"/>
            <a:ext cx="12700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 b="1">
                <a:solidFill>
                  <a:schemeClr val="bg1"/>
                </a:solidFill>
                <a:latin typeface="Calibri" pitchFamily="34" charset="0"/>
              </a:rPr>
              <a:t>Planificación Integrada </a:t>
            </a:r>
          </a:p>
        </p:txBody>
      </p:sp>
      <p:sp>
        <p:nvSpPr>
          <p:cNvPr id="31804" name="36 CuadroTexto"/>
          <p:cNvSpPr txBox="1">
            <a:spLocks noChangeArrowheads="1"/>
          </p:cNvSpPr>
          <p:nvPr/>
        </p:nvSpPr>
        <p:spPr bwMode="auto">
          <a:xfrm>
            <a:off x="5000625" y="2641600"/>
            <a:ext cx="121443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 b="1">
                <a:solidFill>
                  <a:schemeClr val="bg1"/>
                </a:solidFill>
                <a:latin typeface="Calibri" pitchFamily="34" charset="0"/>
              </a:rPr>
              <a:t>Ejecución</a:t>
            </a:r>
            <a:br>
              <a:rPr lang="es-ES" sz="1100" b="1">
                <a:solidFill>
                  <a:schemeClr val="bg1"/>
                </a:solidFill>
                <a:latin typeface="Calibri" pitchFamily="34" charset="0"/>
              </a:rPr>
            </a:br>
            <a:r>
              <a:rPr lang="es-ES" sz="1100" b="1">
                <a:solidFill>
                  <a:schemeClr val="bg1"/>
                </a:solidFill>
                <a:latin typeface="Calibri" pitchFamily="34" charset="0"/>
              </a:rPr>
              <a:t>Eficiente</a:t>
            </a:r>
          </a:p>
        </p:txBody>
      </p:sp>
      <p:sp>
        <p:nvSpPr>
          <p:cNvPr id="31805" name="37 CuadroTexto"/>
          <p:cNvSpPr txBox="1">
            <a:spLocks noChangeArrowheads="1"/>
          </p:cNvSpPr>
          <p:nvPr/>
        </p:nvSpPr>
        <p:spPr bwMode="auto">
          <a:xfrm>
            <a:off x="285750" y="4641850"/>
            <a:ext cx="10001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 b="1">
                <a:solidFill>
                  <a:schemeClr val="bg1"/>
                </a:solidFill>
                <a:latin typeface="Calibri" pitchFamily="34" charset="0"/>
              </a:rPr>
              <a:t>Calidad de la Gestión</a:t>
            </a:r>
          </a:p>
        </p:txBody>
      </p:sp>
      <p:sp>
        <p:nvSpPr>
          <p:cNvPr id="40" name="39 Triángulo isósceles"/>
          <p:cNvSpPr/>
          <p:nvPr/>
        </p:nvSpPr>
        <p:spPr bwMode="auto">
          <a:xfrm>
            <a:off x="3429000" y="3143250"/>
            <a:ext cx="214313" cy="71438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s-ES" sz="2800" b="1">
              <a:latin typeface="Calibri" pitchFamily="34" charset="0"/>
            </a:endParaRPr>
          </a:p>
        </p:txBody>
      </p:sp>
      <p:sp>
        <p:nvSpPr>
          <p:cNvPr id="43" name="42 Triángulo isósceles"/>
          <p:cNvSpPr/>
          <p:nvPr/>
        </p:nvSpPr>
        <p:spPr bwMode="auto">
          <a:xfrm>
            <a:off x="7367588" y="3071813"/>
            <a:ext cx="214312" cy="53975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s-ES" sz="2800" b="1">
              <a:latin typeface="Calibri" pitchFamily="34" charset="0"/>
            </a:endParaRPr>
          </a:p>
        </p:txBody>
      </p:sp>
      <p:sp>
        <p:nvSpPr>
          <p:cNvPr id="46" name="45 Triángulo isósceles"/>
          <p:cNvSpPr/>
          <p:nvPr/>
        </p:nvSpPr>
        <p:spPr bwMode="auto">
          <a:xfrm>
            <a:off x="8001000" y="3592513"/>
            <a:ext cx="214313" cy="71437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s-ES" sz="2800" b="1">
              <a:latin typeface="Calibri" pitchFamily="34" charset="0"/>
            </a:endParaRPr>
          </a:p>
        </p:txBody>
      </p:sp>
      <p:sp>
        <p:nvSpPr>
          <p:cNvPr id="31809" name="Text Box 8"/>
          <p:cNvSpPr txBox="1">
            <a:spLocks noChangeArrowheads="1"/>
          </p:cNvSpPr>
          <p:nvPr/>
        </p:nvSpPr>
        <p:spPr bwMode="auto">
          <a:xfrm>
            <a:off x="38100" y="5143500"/>
            <a:ext cx="3105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rIns="9144"/>
          <a:lstStyle/>
          <a:p>
            <a:pPr>
              <a:spcBef>
                <a:spcPct val="50000"/>
              </a:spcBef>
            </a:pPr>
            <a:r>
              <a:rPr lang="es-CL" sz="1200" b="1">
                <a:latin typeface="Calibri" pitchFamily="34" charset="0"/>
              </a:rPr>
              <a:t>Cultura y Aprendizaje:</a:t>
            </a:r>
            <a:endParaRPr lang="es-ES" sz="1200" b="1">
              <a:latin typeface="Calibri" pitchFamily="34" charset="0"/>
            </a:endParaRPr>
          </a:p>
        </p:txBody>
      </p:sp>
      <p:sp>
        <p:nvSpPr>
          <p:cNvPr id="56" name="Rectangle 27"/>
          <p:cNvSpPr>
            <a:spLocks noChangeArrowheads="1"/>
          </p:cNvSpPr>
          <p:nvPr/>
        </p:nvSpPr>
        <p:spPr bwMode="auto">
          <a:xfrm>
            <a:off x="6256862" y="5403611"/>
            <a:ext cx="2842651" cy="1419929"/>
          </a:xfrm>
          <a:prstGeom prst="rect">
            <a:avLst/>
          </a:prstGeom>
          <a:solidFill>
            <a:srgbClr val="FCF004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25598" tIns="25598" rIns="25598" bIns="25598"/>
          <a:lstStyle/>
          <a:p>
            <a:pPr marL="168275" indent="-168275" algn="ctr">
              <a:defRPr/>
            </a:pPr>
            <a:r>
              <a:rPr lang="es-ES_tradnl" sz="1000" b="1" dirty="0">
                <a:solidFill>
                  <a:schemeClr val="accent2"/>
                </a:solidFill>
                <a:latin typeface="Calibri" pitchFamily="34" charset="0"/>
                <a:ea typeface="ヒラギノ角ゴ ProN W3"/>
                <a:cs typeface="Arial" pitchFamily="34" charset="0"/>
                <a:sym typeface="Gill Sans"/>
              </a:rPr>
              <a:t>CRECIMIENTO y TECNOLOGÍA</a:t>
            </a:r>
          </a:p>
        </p:txBody>
      </p:sp>
      <p:sp>
        <p:nvSpPr>
          <p:cNvPr id="57" name="Rectangle 26"/>
          <p:cNvSpPr>
            <a:spLocks noChangeArrowheads="1"/>
          </p:cNvSpPr>
          <p:nvPr/>
        </p:nvSpPr>
        <p:spPr bwMode="auto">
          <a:xfrm>
            <a:off x="3000364" y="5402953"/>
            <a:ext cx="3198786" cy="1428751"/>
          </a:xfrm>
          <a:prstGeom prst="rect">
            <a:avLst/>
          </a:prstGeom>
          <a:solidFill>
            <a:srgbClr val="FCF004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25598" tIns="25598" rIns="25598" bIns="25598"/>
          <a:lstStyle/>
          <a:p>
            <a:pPr marL="168275" indent="-168275" algn="ctr">
              <a:defRPr/>
            </a:pPr>
            <a:r>
              <a:rPr lang="es-ES_tradnl" sz="1000" b="1" dirty="0">
                <a:solidFill>
                  <a:schemeClr val="accent2"/>
                </a:solidFill>
                <a:latin typeface="Calibri" pitchFamily="34" charset="0"/>
                <a:ea typeface="ヒラギノ角ゴ ProN W3"/>
                <a:cs typeface="Arial" pitchFamily="34" charset="0"/>
                <a:sym typeface="Gill Sans"/>
              </a:rPr>
              <a:t>CULTURA-ORGANIZACIÓN </a:t>
            </a:r>
          </a:p>
        </p:txBody>
      </p:sp>
      <p:sp>
        <p:nvSpPr>
          <p:cNvPr id="58" name="Rectangle 28"/>
          <p:cNvSpPr>
            <a:spLocks noChangeArrowheads="1"/>
          </p:cNvSpPr>
          <p:nvPr/>
        </p:nvSpPr>
        <p:spPr bwMode="auto">
          <a:xfrm>
            <a:off x="0" y="5403864"/>
            <a:ext cx="2928926" cy="1425515"/>
          </a:xfrm>
          <a:prstGeom prst="rect">
            <a:avLst/>
          </a:prstGeom>
          <a:solidFill>
            <a:srgbClr val="FCF004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25598" tIns="25598" rIns="25598" bIns="25598"/>
          <a:lstStyle/>
          <a:p>
            <a:pPr algn="ctr">
              <a:defRPr/>
            </a:pPr>
            <a:r>
              <a:rPr lang="es-ES_tradnl" sz="1000" b="1" dirty="0">
                <a:solidFill>
                  <a:schemeClr val="accent2"/>
                </a:solidFill>
                <a:latin typeface="Calibri" pitchFamily="34" charset="0"/>
                <a:ea typeface="ヒラギノ角ゴ ProN W3"/>
                <a:cs typeface="Arial" pitchFamily="34" charset="0"/>
                <a:sym typeface="Gill Sans"/>
              </a:rPr>
              <a:t>COMPETENCIAS</a:t>
            </a:r>
          </a:p>
        </p:txBody>
      </p:sp>
      <p:sp>
        <p:nvSpPr>
          <p:cNvPr id="31819" name="Line 29"/>
          <p:cNvSpPr>
            <a:spLocks noChangeShapeType="1"/>
          </p:cNvSpPr>
          <p:nvPr/>
        </p:nvSpPr>
        <p:spPr bwMode="auto">
          <a:xfrm>
            <a:off x="14288" y="5357813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" name="Text Box 76"/>
          <p:cNvSpPr txBox="1">
            <a:spLocks noChangeArrowheads="1"/>
          </p:cNvSpPr>
          <p:nvPr/>
        </p:nvSpPr>
        <p:spPr bwMode="auto">
          <a:xfrm>
            <a:off x="139700" y="5607085"/>
            <a:ext cx="2574912" cy="465121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1000" dirty="0">
                <a:solidFill>
                  <a:schemeClr val="tx1"/>
                </a:solidFill>
                <a:latin typeface="Calibri" pitchFamily="34" charset="0"/>
              </a:rPr>
              <a:t>C1- Desarrollar las competencias de gestión y liderazgo para contribuir a la modernización del MOP.</a:t>
            </a:r>
          </a:p>
        </p:txBody>
      </p:sp>
      <p:sp>
        <p:nvSpPr>
          <p:cNvPr id="62" name="Text Box 76"/>
          <p:cNvSpPr txBox="1">
            <a:spLocks noChangeArrowheads="1"/>
          </p:cNvSpPr>
          <p:nvPr/>
        </p:nvSpPr>
        <p:spPr bwMode="auto">
          <a:xfrm>
            <a:off x="3041641" y="5630877"/>
            <a:ext cx="1428760" cy="685797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1000" dirty="0">
                <a:solidFill>
                  <a:schemeClr val="tx1"/>
                </a:solidFill>
                <a:latin typeface="Calibri" pitchFamily="34" charset="0"/>
              </a:rPr>
              <a:t>C3- Mantener y potenciar los Valores de transparencia, probidad y compromiso.</a:t>
            </a:r>
          </a:p>
        </p:txBody>
      </p:sp>
      <p:sp>
        <p:nvSpPr>
          <p:cNvPr id="63" name="Text Box 76"/>
          <p:cNvSpPr txBox="1">
            <a:spLocks noChangeArrowheads="1"/>
          </p:cNvSpPr>
          <p:nvPr/>
        </p:nvSpPr>
        <p:spPr bwMode="auto">
          <a:xfrm>
            <a:off x="6337301" y="5786450"/>
            <a:ext cx="1163658" cy="757237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1000" dirty="0">
                <a:solidFill>
                  <a:schemeClr val="tx1"/>
                </a:solidFill>
                <a:latin typeface="Calibri" pitchFamily="34" charset="0"/>
              </a:rPr>
              <a:t>C6-Contar  con sistemas que apoyen la gestión del conocimiento</a:t>
            </a:r>
            <a:endParaRPr lang="es-CL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4" name="Text Box 76"/>
          <p:cNvSpPr txBox="1">
            <a:spLocks noChangeArrowheads="1"/>
          </p:cNvSpPr>
          <p:nvPr/>
        </p:nvSpPr>
        <p:spPr bwMode="auto">
          <a:xfrm>
            <a:off x="7572396" y="5786454"/>
            <a:ext cx="1498579" cy="957258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1000" dirty="0">
                <a:solidFill>
                  <a:schemeClr val="tx1"/>
                </a:solidFill>
                <a:latin typeface="Calibri" pitchFamily="34" charset="0"/>
              </a:rPr>
              <a:t>C7- Incorporar tecnologías de información y  comunicación  que soporten la modernización de la DOP</a:t>
            </a:r>
          </a:p>
        </p:txBody>
      </p:sp>
      <p:sp>
        <p:nvSpPr>
          <p:cNvPr id="65" name="Text Box 76"/>
          <p:cNvSpPr txBox="1">
            <a:spLocks noChangeArrowheads="1"/>
          </p:cNvSpPr>
          <p:nvPr/>
        </p:nvSpPr>
        <p:spPr bwMode="auto">
          <a:xfrm>
            <a:off x="4538662" y="5608650"/>
            <a:ext cx="1584327" cy="696912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1000" dirty="0">
                <a:solidFill>
                  <a:schemeClr val="tx1"/>
                </a:solidFill>
                <a:latin typeface="Calibri" pitchFamily="34" charset="0"/>
              </a:rPr>
              <a:t>C4- Promover y facilitar una cultura colaborativa con orientación al servicio, personas alineadas y motivadas.</a:t>
            </a:r>
          </a:p>
        </p:txBody>
      </p:sp>
      <p:sp>
        <p:nvSpPr>
          <p:cNvPr id="66" name="Text Box 76"/>
          <p:cNvSpPr txBox="1">
            <a:spLocks noChangeArrowheads="1"/>
          </p:cNvSpPr>
          <p:nvPr/>
        </p:nvSpPr>
        <p:spPr bwMode="auto">
          <a:xfrm>
            <a:off x="3267075" y="6377000"/>
            <a:ext cx="2830513" cy="360362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1000" dirty="0">
                <a:solidFill>
                  <a:schemeClr val="tx1"/>
                </a:solidFill>
                <a:latin typeface="Calibri" pitchFamily="34" charset="0"/>
              </a:rPr>
              <a:t>C5- Contribuir a las transformaciones organizacionales y legales requeridas</a:t>
            </a:r>
            <a:endParaRPr lang="es-CL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8" name="Text Box 76"/>
          <p:cNvSpPr txBox="1">
            <a:spLocks noChangeArrowheads="1"/>
          </p:cNvSpPr>
          <p:nvPr/>
        </p:nvSpPr>
        <p:spPr bwMode="auto">
          <a:xfrm>
            <a:off x="142844" y="6215082"/>
            <a:ext cx="2574912" cy="428628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1000" dirty="0">
                <a:solidFill>
                  <a:schemeClr val="tx1"/>
                </a:solidFill>
                <a:latin typeface="Calibri" pitchFamily="34" charset="0"/>
              </a:rPr>
              <a:t>C2- Desarrollar las competencias técnicas para la entrega de servicios infraestructura portuarios y costeros. </a:t>
            </a:r>
          </a:p>
        </p:txBody>
      </p:sp>
      <p:sp>
        <p:nvSpPr>
          <p:cNvPr id="69" name="68 Triángulo isósceles"/>
          <p:cNvSpPr/>
          <p:nvPr/>
        </p:nvSpPr>
        <p:spPr bwMode="auto">
          <a:xfrm>
            <a:off x="2428875" y="3143250"/>
            <a:ext cx="214313" cy="71438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s-ES" sz="2800" b="1">
              <a:latin typeface="Calibri" pitchFamily="34" charset="0"/>
            </a:endParaRPr>
          </a:p>
        </p:txBody>
      </p:sp>
      <p:sp>
        <p:nvSpPr>
          <p:cNvPr id="50" name="Text Box 67"/>
          <p:cNvSpPr txBox="1">
            <a:spLocks noChangeArrowheads="1"/>
          </p:cNvSpPr>
          <p:nvPr/>
        </p:nvSpPr>
        <p:spPr bwMode="auto">
          <a:xfrm>
            <a:off x="5643570" y="3714752"/>
            <a:ext cx="1357321" cy="642942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1000" dirty="0">
                <a:solidFill>
                  <a:schemeClr val="tx1"/>
                </a:solidFill>
                <a:latin typeface="Calibri" pitchFamily="34" charset="0"/>
              </a:rPr>
              <a:t>P4- Aumentar la competitividad de la gestión de contratación</a:t>
            </a:r>
          </a:p>
        </p:txBody>
      </p:sp>
      <p:sp>
        <p:nvSpPr>
          <p:cNvPr id="48" name="47 Triángulo isósceles"/>
          <p:cNvSpPr/>
          <p:nvPr/>
        </p:nvSpPr>
        <p:spPr bwMode="auto">
          <a:xfrm>
            <a:off x="6357938" y="3571875"/>
            <a:ext cx="214312" cy="71438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s-ES" sz="2800" b="1">
              <a:latin typeface="Calibri" pitchFamily="34" charset="0"/>
            </a:endParaRPr>
          </a:p>
        </p:txBody>
      </p:sp>
      <p:pic>
        <p:nvPicPr>
          <p:cNvPr id="31846" name="57 Imagen" descr="Logo_MOP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6254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CE641EA9FE06D41874AE9DA16053325" ma:contentTypeVersion="3" ma:contentTypeDescription="Crear nuevo documento." ma:contentTypeScope="" ma:versionID="019870fc780881e54f1bd50062868158">
  <xsd:schema xmlns:xsd="http://www.w3.org/2001/XMLSchema" xmlns:xs="http://www.w3.org/2001/XMLSchema" xmlns:p="http://schemas.microsoft.com/office/2006/metadata/properties" xmlns:ns1="http://schemas.microsoft.com/sharepoint/v3" xmlns:ns2="40c7feb6-d6ca-40d2-8849-601d8ebfbff6" targetNamespace="http://schemas.microsoft.com/office/2006/metadata/properties" ma:root="true" ma:fieldsID="7896d806700a68522732c48f819911a1" ns1:_="" ns2:_="">
    <xsd:import namespace="http://schemas.microsoft.com/sharepoint/v3"/>
    <xsd:import namespace="40c7feb6-d6ca-40d2-8849-601d8ebfbff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url_documento" minOccurs="0"/>
                <xsd:element ref="ns2:Categori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c7feb6-d6ca-40d2-8849-601d8ebfbff6" elementFormDefault="qualified">
    <xsd:import namespace="http://schemas.microsoft.com/office/2006/documentManagement/types"/>
    <xsd:import namespace="http://schemas.microsoft.com/office/infopath/2007/PartnerControls"/>
    <xsd:element name="url_documento" ma:index="10" nillable="true" ma:displayName="url_documento" ma:internalName="url_documento">
      <xsd:simpleType>
        <xsd:restriction base="dms:Text">
          <xsd:maxLength value="255"/>
        </xsd:restriction>
      </xsd:simpleType>
    </xsd:element>
    <xsd:element name="Categoria" ma:index="11" nillable="true" ma:displayName="Categoria" ma:format="Dropdown" ma:internalName="Categoria">
      <xsd:simpleType>
        <xsd:restriction base="dms:Choice">
          <xsd:enumeration value="Documentos"/>
          <xsd:enumeration value="Genero"/>
          <xsd:enumeration value="Política Portuaria"/>
          <xsd:enumeration value="Calidad"/>
          <xsd:enumeration value="Gestión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  <url_documento xmlns="40c7feb6-d6ca-40d2-8849-601d8ebfbff6">/acercadeladireccion/Documents/Mapa%20Simplificado%20DOP%202010.pptx</url_documento>
    <Categoria xmlns="40c7feb6-d6ca-40d2-8849-601d8ebfbff6">Gestión</Categoria>
  </documentManagement>
</p:properties>
</file>

<file path=customXml/itemProps1.xml><?xml version="1.0" encoding="utf-8"?>
<ds:datastoreItem xmlns:ds="http://schemas.openxmlformats.org/officeDocument/2006/customXml" ds:itemID="{721794DF-0DD8-496D-BEA3-018993C1E4D7}"/>
</file>

<file path=customXml/itemProps2.xml><?xml version="1.0" encoding="utf-8"?>
<ds:datastoreItem xmlns:ds="http://schemas.openxmlformats.org/officeDocument/2006/customXml" ds:itemID="{A3B15A14-B8DB-47D1-91EF-5F9ECAF326A8}"/>
</file>

<file path=customXml/itemProps3.xml><?xml version="1.0" encoding="utf-8"?>
<ds:datastoreItem xmlns:ds="http://schemas.openxmlformats.org/officeDocument/2006/customXml" ds:itemID="{C30BBFEF-0D86-43FC-A88C-4DE06149E1E2}"/>
</file>

<file path=docProps/app.xml><?xml version="1.0" encoding="utf-8"?>
<Properties xmlns="http://schemas.openxmlformats.org/officeDocument/2006/extended-properties" xmlns:vt="http://schemas.openxmlformats.org/officeDocument/2006/docPropsVTypes">
  <TotalTime>3323</TotalTime>
  <Words>429</Words>
  <Application>Microsoft Office PowerPoint</Application>
  <PresentationFormat>Presentación en pantalla (4:3)</PresentationFormat>
  <Paragraphs>48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Diseño predeterminado</vt:lpstr>
      <vt:lpstr>Diapositiva 1</vt:lpstr>
      <vt:lpstr>Diapositiva 2</vt:lpstr>
      <vt:lpstr>Diapositiva 3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Mapa Simplificado DOP 2010</dc:title>
  <dc:creator>Daniel E</dc:creator>
  <cp:lastModifiedBy>antonia.bordas</cp:lastModifiedBy>
  <cp:revision>328</cp:revision>
  <dcterms:created xsi:type="dcterms:W3CDTF">2009-10-08T21:56:09Z</dcterms:created>
  <dcterms:modified xsi:type="dcterms:W3CDTF">2010-10-03T16:40:51Z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0x010100DCE641EA9FE06D41874AE9DA16053325</vt:lpwstr>
  </property>
</Properties>
</file>